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60" r:id="rId3"/>
    <p:sldId id="261" r:id="rId4"/>
    <p:sldId id="263" r:id="rId5"/>
    <p:sldId id="266" r:id="rId6"/>
    <p:sldId id="267" r:id="rId7"/>
    <p:sldId id="259" r:id="rId8"/>
    <p:sldId id="262" r:id="rId9"/>
    <p:sldId id="265" r:id="rId10"/>
    <p:sldId id="268" r:id="rId11"/>
    <p:sldId id="269" r:id="rId12"/>
    <p:sldId id="256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AB77B-8D35-4DE7-8242-08ABFF65E818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3CE4E-62C2-4602-84F1-25812BD80C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1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66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7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2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8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8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2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9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26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71279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4625"/>
              </a:lnSpc>
            </a:pPr>
            <a:r>
              <a:rPr lang="en-US" sz="370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Estructura Electrónica de los Átomos</a:t>
            </a:r>
            <a:endParaRPr lang="en-US" sz="370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1492" y="3436044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estructura electrónica de los átomos es fundamental. Determina las propiedades químicas y el comportamiento de la materia. El modelo atómico actual se basa en la mecánica cuántica.</a:t>
            </a:r>
            <a:endParaRPr lang="en-US" sz="145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1492" y="4570016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pPr defTabSz="761970"/>
            <a:endParaRPr lang="en-US" sz="15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 3"/>
          <p:cNvSpPr/>
          <p:nvPr/>
        </p:nvSpPr>
        <p:spPr>
          <a:xfrm>
            <a:off x="3190551" y="6260741"/>
            <a:ext cx="1901809" cy="186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583"/>
              </a:lnSpc>
            </a:pPr>
            <a:r>
              <a:rPr lang="en-US" sz="1833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Ing.  Sabrina Mendia</a:t>
            </a:r>
            <a:endParaRPr lang="en-US" sz="1833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097AD66F-BF04-07C1-BE1A-3C620E2D2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175" y="263038"/>
            <a:ext cx="2147651" cy="75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6B170D0-27DE-2708-CB7C-E7E62C130A4B}"/>
              </a:ext>
            </a:extLst>
          </p:cNvPr>
          <p:cNvSpPr txBox="1"/>
          <p:nvPr/>
        </p:nvSpPr>
        <p:spPr>
          <a:xfrm>
            <a:off x="4973311" y="406577"/>
            <a:ext cx="681925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000" b="1" dirty="0"/>
              <a:t>Naturaleza de la Radiación Electromagnética</a:t>
            </a:r>
          </a:p>
          <a:p>
            <a:pPr>
              <a:buNone/>
            </a:pPr>
            <a:endParaRPr lang="es-ES" b="1" dirty="0"/>
          </a:p>
          <a:p>
            <a:pPr>
              <a:buNone/>
            </a:pPr>
            <a:r>
              <a:rPr lang="es-ES" sz="2200" b="1" dirty="0"/>
              <a:t>Composición</a:t>
            </a:r>
          </a:p>
          <a:p>
            <a:pPr>
              <a:buNone/>
            </a:pPr>
            <a:r>
              <a:rPr lang="es-ES" sz="2200" dirty="0"/>
              <a:t>Ondas eléctricas y magnéticas perpendiculares. Se propagan a través del espacio.</a:t>
            </a:r>
          </a:p>
          <a:p>
            <a:pPr>
              <a:buNone/>
            </a:pPr>
            <a:endParaRPr lang="es-ES" sz="2200" b="1" dirty="0"/>
          </a:p>
          <a:p>
            <a:pPr>
              <a:buNone/>
            </a:pPr>
            <a:r>
              <a:rPr lang="es-ES" sz="2200" b="1" dirty="0"/>
              <a:t>Propiedades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200" dirty="0"/>
              <a:t>Frecuencia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200" dirty="0"/>
              <a:t>Longitud de onda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200" dirty="0"/>
              <a:t>Velocidad</a:t>
            </a:r>
          </a:p>
          <a:p>
            <a:pPr>
              <a:buNone/>
            </a:pPr>
            <a:endParaRPr lang="es-ES" sz="2200" b="1" dirty="0"/>
          </a:p>
          <a:p>
            <a:pPr>
              <a:buNone/>
            </a:pPr>
            <a:r>
              <a:rPr lang="es-ES" sz="2200" b="1" dirty="0"/>
              <a:t>Relación</a:t>
            </a:r>
          </a:p>
          <a:p>
            <a:pPr>
              <a:buNone/>
            </a:pPr>
            <a:r>
              <a:rPr lang="es-ES" sz="2200" dirty="0"/>
              <a:t>Energía directamente proporcional a la frecuencia: E=</a:t>
            </a:r>
            <a:r>
              <a:rPr lang="es-ES" sz="2200" dirty="0" err="1"/>
              <a:t>hf</a:t>
            </a:r>
            <a:r>
              <a:rPr lang="es-ES" sz="2200" dirty="0"/>
              <a:t>.</a:t>
            </a:r>
          </a:p>
          <a:p>
            <a:r>
              <a:rPr lang="es-ES" sz="2200" dirty="0"/>
              <a:t>La radiación electromagnética es una forma de energía. Se manifiesta en ondas y partículas.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52FACA-3CDA-F0B3-F96B-8CAF41A6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73" t="22359" r="56653" b="13428"/>
          <a:stretch/>
        </p:blipFill>
        <p:spPr>
          <a:xfrm>
            <a:off x="-1" y="0"/>
            <a:ext cx="465734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115AA12-E092-1409-44C4-307DEA12308B}"/>
              </a:ext>
            </a:extLst>
          </p:cNvPr>
          <p:cNvSpPr txBox="1"/>
          <p:nvPr/>
        </p:nvSpPr>
        <p:spPr>
          <a:xfrm>
            <a:off x="10203069" y="6221285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78E0A100-2DB2-39D4-6230-591C1D1BB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604" y="5798024"/>
            <a:ext cx="1715347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60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ectro electromagnetico">
            <a:extLst>
              <a:ext uri="{FF2B5EF4-FFF2-40B4-BE49-F238E27FC236}">
                <a16:creationId xmlns:a16="http://schemas.microsoft.com/office/drawing/2014/main" id="{A8F4771A-2BDE-0A0D-E04D-D9476529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8" y="972452"/>
            <a:ext cx="11379630" cy="5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B977BD-9C16-2BC4-5779-E470AE1BC246}"/>
              </a:ext>
            </a:extLst>
          </p:cNvPr>
          <p:cNvSpPr txBox="1"/>
          <p:nvPr/>
        </p:nvSpPr>
        <p:spPr>
          <a:xfrm>
            <a:off x="743919" y="418454"/>
            <a:ext cx="9763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El </a:t>
            </a:r>
            <a:r>
              <a:rPr lang="en-US" sz="3000" dirty="0" err="1"/>
              <a:t>espectro</a:t>
            </a:r>
            <a:r>
              <a:rPr lang="en-US" sz="3000" dirty="0"/>
              <a:t> </a:t>
            </a:r>
            <a:r>
              <a:rPr lang="en-US" sz="3000" dirty="0" err="1"/>
              <a:t>electromagnetico</a:t>
            </a:r>
            <a:endParaRPr lang="en-US" sz="3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B66181-D5DA-29E9-E0E6-EFB8A3A9BBA8}"/>
              </a:ext>
            </a:extLst>
          </p:cNvPr>
          <p:cNvSpPr txBox="1"/>
          <p:nvPr/>
        </p:nvSpPr>
        <p:spPr>
          <a:xfrm>
            <a:off x="10117936" y="492519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E566AF8A-39F6-D19D-8CCC-425E976D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05" y="329520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12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64733" y="465733"/>
            <a:ext cx="6434534" cy="105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Fuentes de Radiación Electromagnética</a:t>
            </a:r>
            <a:endParaRPr lang="en-US" sz="3333" dirty="0"/>
          </a:p>
        </p:txBody>
      </p:sp>
      <p:sp>
        <p:nvSpPr>
          <p:cNvPr id="4" name="Shape 1"/>
          <p:cNvSpPr/>
          <p:nvPr/>
        </p:nvSpPr>
        <p:spPr>
          <a:xfrm>
            <a:off x="5164733" y="1778000"/>
            <a:ext cx="6434534" cy="1691183"/>
          </a:xfrm>
          <a:prstGeom prst="roundRect">
            <a:avLst>
              <a:gd name="adj" fmla="val 420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5340350" y="1953617"/>
            <a:ext cx="211703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Naturales</a:t>
            </a:r>
            <a:endParaRPr lang="en-US" sz="1667" dirty="0"/>
          </a:p>
        </p:txBody>
      </p:sp>
      <p:sp>
        <p:nvSpPr>
          <p:cNvPr id="6" name="Text 3"/>
          <p:cNvSpPr/>
          <p:nvPr/>
        </p:nvSpPr>
        <p:spPr>
          <a:xfrm>
            <a:off x="5340350" y="2319833"/>
            <a:ext cx="6083300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Sol</a:t>
            </a:r>
            <a:endParaRPr lang="en-US" sz="1333" dirty="0"/>
          </a:p>
        </p:txBody>
      </p:sp>
      <p:sp>
        <p:nvSpPr>
          <p:cNvPr id="7" name="Text 4"/>
          <p:cNvSpPr/>
          <p:nvPr/>
        </p:nvSpPr>
        <p:spPr>
          <a:xfrm>
            <a:off x="5340350" y="2650033"/>
            <a:ext cx="6083300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Rayos Cósmicos</a:t>
            </a:r>
            <a:endParaRPr lang="en-US" sz="1333" dirty="0"/>
          </a:p>
        </p:txBody>
      </p:sp>
      <p:sp>
        <p:nvSpPr>
          <p:cNvPr id="8" name="Text 5"/>
          <p:cNvSpPr/>
          <p:nvPr/>
        </p:nvSpPr>
        <p:spPr>
          <a:xfrm>
            <a:off x="5340350" y="3022600"/>
            <a:ext cx="6083300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Irradian energía constantemente.</a:t>
            </a:r>
            <a:endParaRPr lang="en-US" sz="1333" dirty="0"/>
          </a:p>
        </p:txBody>
      </p:sp>
      <p:sp>
        <p:nvSpPr>
          <p:cNvPr id="9" name="Shape 6"/>
          <p:cNvSpPr/>
          <p:nvPr/>
        </p:nvSpPr>
        <p:spPr>
          <a:xfrm>
            <a:off x="5164733" y="3638451"/>
            <a:ext cx="6434534" cy="2021383"/>
          </a:xfrm>
          <a:prstGeom prst="roundRect">
            <a:avLst>
              <a:gd name="adj" fmla="val 351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sp>
        <p:nvSpPr>
          <p:cNvPr id="10" name="Text 7"/>
          <p:cNvSpPr/>
          <p:nvPr/>
        </p:nvSpPr>
        <p:spPr>
          <a:xfrm>
            <a:off x="5340350" y="3814068"/>
            <a:ext cx="211703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Artificiales</a:t>
            </a:r>
            <a:endParaRPr lang="en-US" sz="1667" dirty="0"/>
          </a:p>
        </p:txBody>
      </p:sp>
      <p:sp>
        <p:nvSpPr>
          <p:cNvPr id="11" name="Text 8"/>
          <p:cNvSpPr/>
          <p:nvPr/>
        </p:nvSpPr>
        <p:spPr>
          <a:xfrm>
            <a:off x="5340350" y="4180284"/>
            <a:ext cx="6083300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Microondas</a:t>
            </a:r>
            <a:endParaRPr lang="en-US" sz="1333" dirty="0"/>
          </a:p>
        </p:txBody>
      </p:sp>
      <p:sp>
        <p:nvSpPr>
          <p:cNvPr id="12" name="Text 9"/>
          <p:cNvSpPr/>
          <p:nvPr/>
        </p:nvSpPr>
        <p:spPr>
          <a:xfrm>
            <a:off x="5340350" y="4510484"/>
            <a:ext cx="6083300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Señales de Radio</a:t>
            </a:r>
            <a:endParaRPr lang="en-US" sz="1333" dirty="0"/>
          </a:p>
        </p:txBody>
      </p:sp>
      <p:sp>
        <p:nvSpPr>
          <p:cNvPr id="13" name="Text 10"/>
          <p:cNvSpPr/>
          <p:nvPr/>
        </p:nvSpPr>
        <p:spPr>
          <a:xfrm>
            <a:off x="5340350" y="4840684"/>
            <a:ext cx="6083300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Rayos X</a:t>
            </a:r>
            <a:endParaRPr lang="en-US" sz="1333" dirty="0"/>
          </a:p>
        </p:txBody>
      </p:sp>
      <p:sp>
        <p:nvSpPr>
          <p:cNvPr id="14" name="Text 11"/>
          <p:cNvSpPr/>
          <p:nvPr/>
        </p:nvSpPr>
        <p:spPr>
          <a:xfrm>
            <a:off x="5340350" y="5213251"/>
            <a:ext cx="6083300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Creadas por la tecnología humana.</a:t>
            </a:r>
            <a:endParaRPr lang="en-US" sz="1333" dirty="0"/>
          </a:p>
        </p:txBody>
      </p:sp>
      <p:sp>
        <p:nvSpPr>
          <p:cNvPr id="15" name="Text 12"/>
          <p:cNvSpPr/>
          <p:nvPr/>
        </p:nvSpPr>
        <p:spPr>
          <a:xfrm>
            <a:off x="5164733" y="5850334"/>
            <a:ext cx="6434534" cy="541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radiación está presente en todas partes. Tanto de forma natural como artificial.</a:t>
            </a:r>
            <a:endParaRPr lang="en-US" sz="1333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A760FD-DBD2-1AF6-C99E-62607F52A311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2" descr="Logo">
            <a:extLst>
              <a:ext uri="{FF2B5EF4-FFF2-40B4-BE49-F238E27FC236}">
                <a16:creationId xmlns:a16="http://schemas.microsoft.com/office/drawing/2014/main" id="{1D0C73BC-B815-ABE4-0EE1-B4480F874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6226833"/>
            <a:ext cx="1567661" cy="5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918C95-6914-3AD4-EF1C-24F5FF92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95" t="29888" r="6704" b="18774"/>
          <a:stretch/>
        </p:blipFill>
        <p:spPr>
          <a:xfrm>
            <a:off x="609599" y="893958"/>
            <a:ext cx="11251199" cy="47105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D100BC8-64D1-9725-C3C8-7A3F7B8DB80C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47B6EF91-2C80-8C57-4678-4AFB8F0D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042" y="5943601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63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637E74-69F2-83BE-1141-A964073D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50" t="30407" r="11932" b="24835"/>
          <a:stretch/>
        </p:blipFill>
        <p:spPr>
          <a:xfrm>
            <a:off x="831272" y="1975110"/>
            <a:ext cx="10931237" cy="40654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DBA56A-813A-1715-167A-A2B05817CFFC}"/>
              </a:ext>
            </a:extLst>
          </p:cNvPr>
          <p:cNvSpPr txBox="1"/>
          <p:nvPr/>
        </p:nvSpPr>
        <p:spPr>
          <a:xfrm>
            <a:off x="1080655" y="1080655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El </a:t>
            </a:r>
            <a:r>
              <a:rPr lang="en-US" sz="3000" b="1" dirty="0" err="1"/>
              <a:t>Espectro</a:t>
            </a:r>
            <a:r>
              <a:rPr lang="en-US" sz="3000" b="1" dirty="0"/>
              <a:t> </a:t>
            </a:r>
            <a:r>
              <a:rPr lang="en-US" sz="3000" b="1" dirty="0" err="1"/>
              <a:t>Fotoeléctrico</a:t>
            </a:r>
            <a:endParaRPr lang="en-US" sz="3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94B363-BA74-16B2-FFBB-10CD6FB336DB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2864B1A5-2EEE-06DE-E304-03AEE2694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042" y="5943601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84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n para espectro de lineas atomo de hidrogeno">
            <a:extLst>
              <a:ext uri="{FF2B5EF4-FFF2-40B4-BE49-F238E27FC236}">
                <a16:creationId xmlns:a16="http://schemas.microsoft.com/office/drawing/2014/main" id="{C2B0E991-C152-F2F6-3980-FF27A264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990" y="1725770"/>
            <a:ext cx="7262190" cy="392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4">
            <a:extLst>
              <a:ext uri="{FF2B5EF4-FFF2-40B4-BE49-F238E27FC236}">
                <a16:creationId xmlns:a16="http://schemas.microsoft.com/office/drawing/2014/main" id="{69713A17-545D-86AC-886F-4F19D406A7DB}"/>
              </a:ext>
            </a:extLst>
          </p:cNvPr>
          <p:cNvSpPr txBox="1">
            <a:spLocks/>
          </p:cNvSpPr>
          <p:nvPr/>
        </p:nvSpPr>
        <p:spPr>
          <a:xfrm>
            <a:off x="3211111" y="366533"/>
            <a:ext cx="5713949" cy="74105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/>
              <a:t>Espectro de Líneas</a:t>
            </a:r>
            <a:endParaRPr lang="es-MX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4EAB3F-6434-E0C7-4BF6-86BB841CF197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8605F964-FBB3-B517-DA67-014BAABA8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042" y="5943601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07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30B7142-AE61-B80D-60FA-825182382BBA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13CCECE8-EBCE-2432-D7F7-CB70899A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042" y="5943601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4A124D2-4EAB-AA07-4047-15EBEEFE5E60}"/>
              </a:ext>
            </a:extLst>
          </p:cNvPr>
          <p:cNvSpPr txBox="1">
            <a:spLocks/>
          </p:cNvSpPr>
          <p:nvPr/>
        </p:nvSpPr>
        <p:spPr>
          <a:xfrm>
            <a:off x="1073609" y="1267913"/>
            <a:ext cx="10152330" cy="5100034"/>
          </a:xfrm>
          <a:prstGeom prst="rect">
            <a:avLst/>
          </a:prstGeom>
        </p:spPr>
        <p:txBody>
          <a:bodyPr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800" dirty="0"/>
              <a:t>Sólo están permitidas órbitas con ciertos radios, correspondientes a ciertas energías definidas, para los electrones de un átomo.</a:t>
            </a:r>
          </a:p>
          <a:p>
            <a:pPr algn="just"/>
            <a:r>
              <a:rPr lang="es-MX" sz="2800" dirty="0"/>
              <a:t>Un electrón en una órbita permitida tiene una energía específica y está en un estado de energía “permitido”. Un electrón en un estado de energía permitido no irradia energía, y por tanto no cae en espiral hacia el núcleo.</a:t>
            </a:r>
          </a:p>
          <a:p>
            <a:pPr algn="just"/>
            <a:r>
              <a:rPr lang="es-MX" sz="2800" dirty="0"/>
              <a:t>Un electrón solo emite o absorbe energía cuando pasa de un estado de energía a otro. Esta energía se emite o se absorbe en forma de fotón.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DCC0253-4E9C-3759-131F-ECDFB0BE4379}"/>
              </a:ext>
            </a:extLst>
          </p:cNvPr>
          <p:cNvSpPr txBox="1">
            <a:spLocks/>
          </p:cNvSpPr>
          <p:nvPr/>
        </p:nvSpPr>
        <p:spPr>
          <a:xfrm>
            <a:off x="2301611" y="490053"/>
            <a:ext cx="7347398" cy="8183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800"/>
              <a:t>Postulados del Modelo de Bohr</a:t>
            </a:r>
            <a:endParaRPr lang="es-MX" sz="3800" dirty="0"/>
          </a:p>
        </p:txBody>
      </p:sp>
    </p:spTree>
    <p:extLst>
      <p:ext uri="{BB962C8B-B14F-4D97-AF65-F5344CB8AC3E}">
        <p14:creationId xmlns:p14="http://schemas.microsoft.com/office/powerpoint/2010/main" val="205435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9FF39-FC78-5D66-1FED-5BF427D7E1FB}"/>
              </a:ext>
            </a:extLst>
          </p:cNvPr>
          <p:cNvSpPr txBox="1">
            <a:spLocks/>
          </p:cNvSpPr>
          <p:nvPr/>
        </p:nvSpPr>
        <p:spPr>
          <a:xfrm>
            <a:off x="1109289" y="454786"/>
            <a:ext cx="9846485" cy="74033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400" dirty="0"/>
              <a:t>Estados de energía del átomo de hidrógeno.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1A4FA243-C849-29AA-6A34-C3BA8B7B3CA9}"/>
              </a:ext>
            </a:extLst>
          </p:cNvPr>
          <p:cNvSpPr txBox="1">
            <a:spLocks/>
          </p:cNvSpPr>
          <p:nvPr/>
        </p:nvSpPr>
        <p:spPr>
          <a:xfrm>
            <a:off x="2103268" y="1361729"/>
            <a:ext cx="3992732" cy="576262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Absorción </a:t>
            </a:r>
          </a:p>
        </p:txBody>
      </p:sp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C7E6ECAC-4DC9-82F5-95E1-2CC0CDF5863C}"/>
              </a:ext>
            </a:extLst>
          </p:cNvPr>
          <p:cNvSpPr txBox="1">
            <a:spLocks/>
          </p:cNvSpPr>
          <p:nvPr/>
        </p:nvSpPr>
        <p:spPr>
          <a:xfrm>
            <a:off x="6599071" y="1211114"/>
            <a:ext cx="3999001" cy="576262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Emisión</a:t>
            </a:r>
          </a:p>
        </p:txBody>
      </p:sp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A13C905D-3748-2420-EDC1-2CFC962A4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17" b="17914"/>
          <a:stretch/>
        </p:blipFill>
        <p:spPr>
          <a:xfrm>
            <a:off x="1376225" y="2126568"/>
            <a:ext cx="3754801" cy="3817033"/>
          </a:xfrm>
          <a:prstGeom prst="rect">
            <a:avLst/>
          </a:prstGeom>
        </p:spPr>
      </p:pic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C872C81B-E144-B6E3-10DB-F2F51A57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5" b="17914"/>
          <a:stretch/>
        </p:blipFill>
        <p:spPr>
          <a:xfrm>
            <a:off x="6032532" y="2088605"/>
            <a:ext cx="3546503" cy="3807684"/>
          </a:xfrm>
          <a:prstGeom prst="rect">
            <a:avLst/>
          </a:prstGeom>
        </p:spPr>
      </p:pic>
      <p:sp>
        <p:nvSpPr>
          <p:cNvPr id="7" name="Forma libre 11">
            <a:extLst>
              <a:ext uri="{FF2B5EF4-FFF2-40B4-BE49-F238E27FC236}">
                <a16:creationId xmlns:a16="http://schemas.microsoft.com/office/drawing/2014/main" id="{85E59DC3-152C-C859-566E-D658013754E7}"/>
              </a:ext>
            </a:extLst>
          </p:cNvPr>
          <p:cNvSpPr/>
          <p:nvPr/>
        </p:nvSpPr>
        <p:spPr>
          <a:xfrm>
            <a:off x="8435100" y="3230525"/>
            <a:ext cx="1481070" cy="347730"/>
          </a:xfrm>
          <a:custGeom>
            <a:avLst/>
            <a:gdLst>
              <a:gd name="connsiteX0" fmla="*/ 0 w 1481070"/>
              <a:gd name="connsiteY0" fmla="*/ 244699 h 347730"/>
              <a:gd name="connsiteX1" fmla="*/ 103031 w 1481070"/>
              <a:gd name="connsiteY1" fmla="*/ 128789 h 347730"/>
              <a:gd name="connsiteX2" fmla="*/ 167425 w 1481070"/>
              <a:gd name="connsiteY2" fmla="*/ 103031 h 347730"/>
              <a:gd name="connsiteX3" fmla="*/ 206062 w 1481070"/>
              <a:gd name="connsiteY3" fmla="*/ 77274 h 347730"/>
              <a:gd name="connsiteX4" fmla="*/ 244698 w 1481070"/>
              <a:gd name="connsiteY4" fmla="*/ 103031 h 347730"/>
              <a:gd name="connsiteX5" fmla="*/ 257577 w 1481070"/>
              <a:gd name="connsiteY5" fmla="*/ 141668 h 347730"/>
              <a:gd name="connsiteX6" fmla="*/ 283335 w 1481070"/>
              <a:gd name="connsiteY6" fmla="*/ 244699 h 347730"/>
              <a:gd name="connsiteX7" fmla="*/ 296214 w 1481070"/>
              <a:gd name="connsiteY7" fmla="*/ 283336 h 347730"/>
              <a:gd name="connsiteX8" fmla="*/ 334851 w 1481070"/>
              <a:gd name="connsiteY8" fmla="*/ 296215 h 347730"/>
              <a:gd name="connsiteX9" fmla="*/ 373487 w 1481070"/>
              <a:gd name="connsiteY9" fmla="*/ 270457 h 347730"/>
              <a:gd name="connsiteX10" fmla="*/ 425003 w 1481070"/>
              <a:gd name="connsiteY10" fmla="*/ 115910 h 347730"/>
              <a:gd name="connsiteX11" fmla="*/ 502276 w 1481070"/>
              <a:gd name="connsiteY11" fmla="*/ 128789 h 347730"/>
              <a:gd name="connsiteX12" fmla="*/ 540912 w 1481070"/>
              <a:gd name="connsiteY12" fmla="*/ 257578 h 347730"/>
              <a:gd name="connsiteX13" fmla="*/ 566670 w 1481070"/>
              <a:gd name="connsiteY13" fmla="*/ 334851 h 347730"/>
              <a:gd name="connsiteX14" fmla="*/ 605307 w 1481070"/>
              <a:gd name="connsiteY14" fmla="*/ 347730 h 347730"/>
              <a:gd name="connsiteX15" fmla="*/ 618186 w 1481070"/>
              <a:gd name="connsiteY15" fmla="*/ 309093 h 347730"/>
              <a:gd name="connsiteX16" fmla="*/ 631065 w 1481070"/>
              <a:gd name="connsiteY16" fmla="*/ 141668 h 347730"/>
              <a:gd name="connsiteX17" fmla="*/ 669701 w 1481070"/>
              <a:gd name="connsiteY17" fmla="*/ 115910 h 347730"/>
              <a:gd name="connsiteX18" fmla="*/ 759853 w 1481070"/>
              <a:gd name="connsiteY18" fmla="*/ 128789 h 347730"/>
              <a:gd name="connsiteX19" fmla="*/ 772732 w 1481070"/>
              <a:gd name="connsiteY19" fmla="*/ 257578 h 347730"/>
              <a:gd name="connsiteX20" fmla="*/ 837127 w 1481070"/>
              <a:gd name="connsiteY20" fmla="*/ 334851 h 347730"/>
              <a:gd name="connsiteX21" fmla="*/ 888642 w 1481070"/>
              <a:gd name="connsiteY21" fmla="*/ 115910 h 347730"/>
              <a:gd name="connsiteX22" fmla="*/ 953036 w 1481070"/>
              <a:gd name="connsiteY22" fmla="*/ 128789 h 347730"/>
              <a:gd name="connsiteX23" fmla="*/ 991673 w 1481070"/>
              <a:gd name="connsiteY23" fmla="*/ 154547 h 347730"/>
              <a:gd name="connsiteX24" fmla="*/ 1004552 w 1481070"/>
              <a:gd name="connsiteY24" fmla="*/ 206062 h 347730"/>
              <a:gd name="connsiteX25" fmla="*/ 1017431 w 1481070"/>
              <a:gd name="connsiteY25" fmla="*/ 309093 h 347730"/>
              <a:gd name="connsiteX26" fmla="*/ 1043189 w 1481070"/>
              <a:gd name="connsiteY26" fmla="*/ 347730 h 347730"/>
              <a:gd name="connsiteX27" fmla="*/ 1120462 w 1481070"/>
              <a:gd name="connsiteY27" fmla="*/ 128789 h 347730"/>
              <a:gd name="connsiteX28" fmla="*/ 1146220 w 1481070"/>
              <a:gd name="connsiteY28" fmla="*/ 90153 h 347730"/>
              <a:gd name="connsiteX29" fmla="*/ 1223493 w 1481070"/>
              <a:gd name="connsiteY29" fmla="*/ 38637 h 347730"/>
              <a:gd name="connsiteX30" fmla="*/ 1287887 w 1481070"/>
              <a:gd name="connsiteY30" fmla="*/ 141668 h 347730"/>
              <a:gd name="connsiteX31" fmla="*/ 1300766 w 1481070"/>
              <a:gd name="connsiteY31" fmla="*/ 180305 h 347730"/>
              <a:gd name="connsiteX32" fmla="*/ 1378039 w 1481070"/>
              <a:gd name="connsiteY32" fmla="*/ 167426 h 347730"/>
              <a:gd name="connsiteX33" fmla="*/ 1352282 w 1481070"/>
              <a:gd name="connsiteY33" fmla="*/ 38637 h 347730"/>
              <a:gd name="connsiteX34" fmla="*/ 1313645 w 1481070"/>
              <a:gd name="connsiteY34" fmla="*/ 51516 h 347730"/>
              <a:gd name="connsiteX35" fmla="*/ 1352282 w 1481070"/>
              <a:gd name="connsiteY35" fmla="*/ 64395 h 347730"/>
              <a:gd name="connsiteX36" fmla="*/ 1429555 w 1481070"/>
              <a:gd name="connsiteY36" fmla="*/ 77274 h 347730"/>
              <a:gd name="connsiteX37" fmla="*/ 1416676 w 1481070"/>
              <a:gd name="connsiteY37" fmla="*/ 218941 h 347730"/>
              <a:gd name="connsiteX38" fmla="*/ 1378039 w 1481070"/>
              <a:gd name="connsiteY38" fmla="*/ 231820 h 347730"/>
              <a:gd name="connsiteX39" fmla="*/ 1300766 w 1481070"/>
              <a:gd name="connsiteY39" fmla="*/ 154547 h 347730"/>
              <a:gd name="connsiteX40" fmla="*/ 1275008 w 1481070"/>
              <a:gd name="connsiteY40" fmla="*/ 115910 h 347730"/>
              <a:gd name="connsiteX41" fmla="*/ 1262129 w 1481070"/>
              <a:gd name="connsiteY41" fmla="*/ 77274 h 347730"/>
              <a:gd name="connsiteX42" fmla="*/ 1287887 w 1481070"/>
              <a:gd name="connsiteY42" fmla="*/ 206062 h 347730"/>
              <a:gd name="connsiteX43" fmla="*/ 1300766 w 1481070"/>
              <a:gd name="connsiteY43" fmla="*/ 257578 h 347730"/>
              <a:gd name="connsiteX44" fmla="*/ 1339403 w 1481070"/>
              <a:gd name="connsiteY44" fmla="*/ 296215 h 347730"/>
              <a:gd name="connsiteX45" fmla="*/ 1365160 w 1481070"/>
              <a:gd name="connsiteY45" fmla="*/ 257578 h 347730"/>
              <a:gd name="connsiteX46" fmla="*/ 1390918 w 1481070"/>
              <a:gd name="connsiteY46" fmla="*/ 180305 h 347730"/>
              <a:gd name="connsiteX47" fmla="*/ 1416676 w 1481070"/>
              <a:gd name="connsiteY47" fmla="*/ 141668 h 347730"/>
              <a:gd name="connsiteX48" fmla="*/ 1300766 w 1481070"/>
              <a:gd name="connsiteY48" fmla="*/ 38637 h 347730"/>
              <a:gd name="connsiteX49" fmla="*/ 1262129 w 1481070"/>
              <a:gd name="connsiteY49" fmla="*/ 0 h 347730"/>
              <a:gd name="connsiteX50" fmla="*/ 1339403 w 1481070"/>
              <a:gd name="connsiteY50" fmla="*/ 283336 h 347730"/>
              <a:gd name="connsiteX51" fmla="*/ 1390918 w 1481070"/>
              <a:gd name="connsiteY51" fmla="*/ 257578 h 347730"/>
              <a:gd name="connsiteX52" fmla="*/ 1429555 w 1481070"/>
              <a:gd name="connsiteY52" fmla="*/ 180305 h 347730"/>
              <a:gd name="connsiteX53" fmla="*/ 1390918 w 1481070"/>
              <a:gd name="connsiteY53" fmla="*/ 154547 h 347730"/>
              <a:gd name="connsiteX54" fmla="*/ 1326524 w 1481070"/>
              <a:gd name="connsiteY54" fmla="*/ 90153 h 347730"/>
              <a:gd name="connsiteX55" fmla="*/ 1300766 w 1481070"/>
              <a:gd name="connsiteY55" fmla="*/ 51516 h 347730"/>
              <a:gd name="connsiteX56" fmla="*/ 1352282 w 1481070"/>
              <a:gd name="connsiteY56" fmla="*/ 103031 h 347730"/>
              <a:gd name="connsiteX57" fmla="*/ 1403797 w 1481070"/>
              <a:gd name="connsiteY57" fmla="*/ 128789 h 347730"/>
              <a:gd name="connsiteX58" fmla="*/ 1481070 w 1481070"/>
              <a:gd name="connsiteY58" fmla="*/ 180305 h 347730"/>
              <a:gd name="connsiteX59" fmla="*/ 1468191 w 1481070"/>
              <a:gd name="connsiteY59" fmla="*/ 218941 h 347730"/>
              <a:gd name="connsiteX60" fmla="*/ 1390918 w 1481070"/>
              <a:gd name="connsiteY60" fmla="*/ 257578 h 347730"/>
              <a:gd name="connsiteX61" fmla="*/ 1365160 w 1481070"/>
              <a:gd name="connsiteY61" fmla="*/ 257578 h 34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81070" h="347730">
                <a:moveTo>
                  <a:pt x="0" y="244699"/>
                </a:moveTo>
                <a:cubicBezTo>
                  <a:pt x="1205" y="243253"/>
                  <a:pt x="81345" y="142343"/>
                  <a:pt x="103031" y="128789"/>
                </a:cubicBezTo>
                <a:cubicBezTo>
                  <a:pt x="122635" y="116536"/>
                  <a:pt x="146747" y="113370"/>
                  <a:pt x="167425" y="103031"/>
                </a:cubicBezTo>
                <a:cubicBezTo>
                  <a:pt x="181269" y="96109"/>
                  <a:pt x="193183" y="85860"/>
                  <a:pt x="206062" y="77274"/>
                </a:cubicBezTo>
                <a:cubicBezTo>
                  <a:pt x="218941" y="85860"/>
                  <a:pt x="235029" y="90945"/>
                  <a:pt x="244698" y="103031"/>
                </a:cubicBezTo>
                <a:cubicBezTo>
                  <a:pt x="253179" y="113632"/>
                  <a:pt x="254005" y="128571"/>
                  <a:pt x="257577" y="141668"/>
                </a:cubicBezTo>
                <a:cubicBezTo>
                  <a:pt x="266892" y="175821"/>
                  <a:pt x="272140" y="211115"/>
                  <a:pt x="283335" y="244699"/>
                </a:cubicBezTo>
                <a:cubicBezTo>
                  <a:pt x="287628" y="257578"/>
                  <a:pt x="286615" y="273737"/>
                  <a:pt x="296214" y="283336"/>
                </a:cubicBezTo>
                <a:cubicBezTo>
                  <a:pt x="305813" y="292935"/>
                  <a:pt x="321972" y="291922"/>
                  <a:pt x="334851" y="296215"/>
                </a:cubicBezTo>
                <a:cubicBezTo>
                  <a:pt x="347730" y="287629"/>
                  <a:pt x="368935" y="285251"/>
                  <a:pt x="373487" y="270457"/>
                </a:cubicBezTo>
                <a:cubicBezTo>
                  <a:pt x="425081" y="102774"/>
                  <a:pt x="330650" y="147361"/>
                  <a:pt x="425003" y="115910"/>
                </a:cubicBezTo>
                <a:cubicBezTo>
                  <a:pt x="450761" y="120203"/>
                  <a:pt x="482624" y="111594"/>
                  <a:pt x="502276" y="128789"/>
                </a:cubicBezTo>
                <a:cubicBezTo>
                  <a:pt x="514628" y="139597"/>
                  <a:pt x="533838" y="233999"/>
                  <a:pt x="540912" y="257578"/>
                </a:cubicBezTo>
                <a:cubicBezTo>
                  <a:pt x="548714" y="283584"/>
                  <a:pt x="540912" y="326265"/>
                  <a:pt x="566670" y="334851"/>
                </a:cubicBezTo>
                <a:lnTo>
                  <a:pt x="605307" y="347730"/>
                </a:lnTo>
                <a:cubicBezTo>
                  <a:pt x="609600" y="334851"/>
                  <a:pt x="616502" y="322564"/>
                  <a:pt x="618186" y="309093"/>
                </a:cubicBezTo>
                <a:cubicBezTo>
                  <a:pt x="625129" y="253552"/>
                  <a:pt x="616643" y="195751"/>
                  <a:pt x="631065" y="141668"/>
                </a:cubicBezTo>
                <a:cubicBezTo>
                  <a:pt x="635053" y="126712"/>
                  <a:pt x="656822" y="124496"/>
                  <a:pt x="669701" y="115910"/>
                </a:cubicBezTo>
                <a:cubicBezTo>
                  <a:pt x="699752" y="120203"/>
                  <a:pt x="741999" y="104239"/>
                  <a:pt x="759853" y="128789"/>
                </a:cubicBezTo>
                <a:cubicBezTo>
                  <a:pt x="785229" y="163681"/>
                  <a:pt x="763031" y="215539"/>
                  <a:pt x="772732" y="257578"/>
                </a:cubicBezTo>
                <a:cubicBezTo>
                  <a:pt x="778111" y="280889"/>
                  <a:pt x="823412" y="321136"/>
                  <a:pt x="837127" y="334851"/>
                </a:cubicBezTo>
                <a:cubicBezTo>
                  <a:pt x="957922" y="294585"/>
                  <a:pt x="789395" y="364029"/>
                  <a:pt x="888642" y="115910"/>
                </a:cubicBezTo>
                <a:cubicBezTo>
                  <a:pt x="896772" y="95586"/>
                  <a:pt x="931571" y="124496"/>
                  <a:pt x="953036" y="128789"/>
                </a:cubicBezTo>
                <a:cubicBezTo>
                  <a:pt x="965915" y="137375"/>
                  <a:pt x="983087" y="141668"/>
                  <a:pt x="991673" y="154547"/>
                </a:cubicBezTo>
                <a:cubicBezTo>
                  <a:pt x="1001491" y="169274"/>
                  <a:pt x="1001642" y="188603"/>
                  <a:pt x="1004552" y="206062"/>
                </a:cubicBezTo>
                <a:cubicBezTo>
                  <a:pt x="1010242" y="240202"/>
                  <a:pt x="1008324" y="275702"/>
                  <a:pt x="1017431" y="309093"/>
                </a:cubicBezTo>
                <a:cubicBezTo>
                  <a:pt x="1021504" y="324026"/>
                  <a:pt x="1034603" y="334851"/>
                  <a:pt x="1043189" y="347730"/>
                </a:cubicBezTo>
                <a:cubicBezTo>
                  <a:pt x="1182209" y="319926"/>
                  <a:pt x="1083767" y="361188"/>
                  <a:pt x="1120462" y="128789"/>
                </a:cubicBezTo>
                <a:cubicBezTo>
                  <a:pt x="1122876" y="113500"/>
                  <a:pt x="1134571" y="100346"/>
                  <a:pt x="1146220" y="90153"/>
                </a:cubicBezTo>
                <a:cubicBezTo>
                  <a:pt x="1169518" y="69768"/>
                  <a:pt x="1223493" y="38637"/>
                  <a:pt x="1223493" y="38637"/>
                </a:cubicBezTo>
                <a:cubicBezTo>
                  <a:pt x="1284720" y="79456"/>
                  <a:pt x="1257234" y="49711"/>
                  <a:pt x="1287887" y="141668"/>
                </a:cubicBezTo>
                <a:lnTo>
                  <a:pt x="1300766" y="180305"/>
                </a:lnTo>
                <a:cubicBezTo>
                  <a:pt x="1326524" y="176012"/>
                  <a:pt x="1364199" y="189570"/>
                  <a:pt x="1378039" y="167426"/>
                </a:cubicBezTo>
                <a:cubicBezTo>
                  <a:pt x="1390906" y="146839"/>
                  <a:pt x="1362386" y="68952"/>
                  <a:pt x="1352282" y="38637"/>
                </a:cubicBezTo>
                <a:cubicBezTo>
                  <a:pt x="1339403" y="42930"/>
                  <a:pt x="1313645" y="37940"/>
                  <a:pt x="1313645" y="51516"/>
                </a:cubicBezTo>
                <a:cubicBezTo>
                  <a:pt x="1313645" y="65092"/>
                  <a:pt x="1339030" y="61450"/>
                  <a:pt x="1352282" y="64395"/>
                </a:cubicBezTo>
                <a:cubicBezTo>
                  <a:pt x="1377773" y="70060"/>
                  <a:pt x="1403797" y="72981"/>
                  <a:pt x="1429555" y="77274"/>
                </a:cubicBezTo>
                <a:cubicBezTo>
                  <a:pt x="1425262" y="124496"/>
                  <a:pt x="1431671" y="173957"/>
                  <a:pt x="1416676" y="218941"/>
                </a:cubicBezTo>
                <a:cubicBezTo>
                  <a:pt x="1412383" y="231820"/>
                  <a:pt x="1389906" y="238413"/>
                  <a:pt x="1378039" y="231820"/>
                </a:cubicBezTo>
                <a:cubicBezTo>
                  <a:pt x="1346196" y="214130"/>
                  <a:pt x="1320972" y="184856"/>
                  <a:pt x="1300766" y="154547"/>
                </a:cubicBezTo>
                <a:cubicBezTo>
                  <a:pt x="1292180" y="141668"/>
                  <a:pt x="1281930" y="129754"/>
                  <a:pt x="1275008" y="115910"/>
                </a:cubicBezTo>
                <a:cubicBezTo>
                  <a:pt x="1268937" y="103768"/>
                  <a:pt x="1260209" y="63835"/>
                  <a:pt x="1262129" y="77274"/>
                </a:cubicBezTo>
                <a:cubicBezTo>
                  <a:pt x="1268320" y="120614"/>
                  <a:pt x="1278714" y="163254"/>
                  <a:pt x="1287887" y="206062"/>
                </a:cubicBezTo>
                <a:cubicBezTo>
                  <a:pt x="1291596" y="223370"/>
                  <a:pt x="1296473" y="240406"/>
                  <a:pt x="1300766" y="257578"/>
                </a:cubicBezTo>
                <a:cubicBezTo>
                  <a:pt x="1338817" y="143426"/>
                  <a:pt x="1323526" y="153320"/>
                  <a:pt x="1339403" y="296215"/>
                </a:cubicBezTo>
                <a:cubicBezTo>
                  <a:pt x="1347989" y="283336"/>
                  <a:pt x="1358874" y="271722"/>
                  <a:pt x="1365160" y="257578"/>
                </a:cubicBezTo>
                <a:cubicBezTo>
                  <a:pt x="1376187" y="232767"/>
                  <a:pt x="1375857" y="202896"/>
                  <a:pt x="1390918" y="180305"/>
                </a:cubicBezTo>
                <a:lnTo>
                  <a:pt x="1416676" y="141668"/>
                </a:lnTo>
                <a:cubicBezTo>
                  <a:pt x="1347730" y="95704"/>
                  <a:pt x="1388984" y="126855"/>
                  <a:pt x="1300766" y="38637"/>
                </a:cubicBezTo>
                <a:lnTo>
                  <a:pt x="1262129" y="0"/>
                </a:lnTo>
                <a:cubicBezTo>
                  <a:pt x="1274671" y="301014"/>
                  <a:pt x="1179554" y="354379"/>
                  <a:pt x="1339403" y="283336"/>
                </a:cubicBezTo>
                <a:cubicBezTo>
                  <a:pt x="1356947" y="275539"/>
                  <a:pt x="1373746" y="266164"/>
                  <a:pt x="1390918" y="257578"/>
                </a:cubicBezTo>
                <a:cubicBezTo>
                  <a:pt x="1396341" y="249443"/>
                  <a:pt x="1436220" y="196967"/>
                  <a:pt x="1429555" y="180305"/>
                </a:cubicBezTo>
                <a:cubicBezTo>
                  <a:pt x="1423806" y="165933"/>
                  <a:pt x="1403797" y="163133"/>
                  <a:pt x="1390918" y="154547"/>
                </a:cubicBezTo>
                <a:cubicBezTo>
                  <a:pt x="1322229" y="51513"/>
                  <a:pt x="1412383" y="176012"/>
                  <a:pt x="1326524" y="90153"/>
                </a:cubicBezTo>
                <a:cubicBezTo>
                  <a:pt x="1315579" y="79208"/>
                  <a:pt x="1286921" y="44594"/>
                  <a:pt x="1300766" y="51516"/>
                </a:cubicBezTo>
                <a:cubicBezTo>
                  <a:pt x="1322487" y="62376"/>
                  <a:pt x="1332854" y="88460"/>
                  <a:pt x="1352282" y="103031"/>
                </a:cubicBezTo>
                <a:cubicBezTo>
                  <a:pt x="1367641" y="114550"/>
                  <a:pt x="1388175" y="117630"/>
                  <a:pt x="1403797" y="128789"/>
                </a:cubicBezTo>
                <a:cubicBezTo>
                  <a:pt x="1488209" y="189084"/>
                  <a:pt x="1398192" y="152678"/>
                  <a:pt x="1481070" y="180305"/>
                </a:cubicBezTo>
                <a:cubicBezTo>
                  <a:pt x="1476777" y="193184"/>
                  <a:pt x="1476671" y="208340"/>
                  <a:pt x="1468191" y="218941"/>
                </a:cubicBezTo>
                <a:cubicBezTo>
                  <a:pt x="1453718" y="237032"/>
                  <a:pt x="1413139" y="253134"/>
                  <a:pt x="1390918" y="257578"/>
                </a:cubicBezTo>
                <a:cubicBezTo>
                  <a:pt x="1382499" y="259262"/>
                  <a:pt x="1373746" y="257578"/>
                  <a:pt x="1365160" y="257578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l-GR" dirty="0"/>
              <a:t>λλ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2978820-6F27-6E1A-230F-CED662767DDF}"/>
                  </a:ext>
                </a:extLst>
              </p:cNvPr>
              <p:cNvSpPr/>
              <p:nvPr/>
            </p:nvSpPr>
            <p:spPr>
              <a:xfrm>
                <a:off x="9916170" y="2579603"/>
                <a:ext cx="899605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6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s-MX" sz="6600" b="1" dirty="0"/>
              </a:p>
            </p:txBody>
          </p:sp>
        </mc:Choice>
        <mc:Fallback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2978820-6F27-6E1A-230F-CED662767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170" y="2579603"/>
                <a:ext cx="899605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D58236A1-46CF-1578-2399-D7D29501FAF1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B672559E-7504-00AA-72D1-6A9828674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042" y="5943601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24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118394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Orbitales Atómicos: Formas y Energías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2583160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 orbitales atómicos definen la probabilidad de encontrar un electrón.</a:t>
            </a:r>
            <a:endParaRPr lang="en-US" sz="1458" dirty="0"/>
          </a:p>
        </p:txBody>
      </p:sp>
      <p:sp>
        <p:nvSpPr>
          <p:cNvPr id="5" name="Shape 2"/>
          <p:cNvSpPr/>
          <p:nvPr/>
        </p:nvSpPr>
        <p:spPr>
          <a:xfrm>
            <a:off x="661492" y="3613249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1275755" y="36132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Orbitales 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275756" y="4021932"/>
            <a:ext cx="243978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Esféricos, 1 por nivel de energía.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3904556" y="3613249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6"/>
          <p:cNvSpPr/>
          <p:nvPr/>
        </p:nvSpPr>
        <p:spPr>
          <a:xfrm>
            <a:off x="4518820" y="36132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Orbitales p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4518820" y="4021932"/>
            <a:ext cx="243978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 de mancuerna, 3 por nive</a:t>
            </a: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l.</a:t>
            </a:r>
            <a:endParaRPr lang="en-US" sz="1458" dirty="0"/>
          </a:p>
        </p:txBody>
      </p:sp>
      <p:sp>
        <p:nvSpPr>
          <p:cNvPr id="11" name="Shape 8"/>
          <p:cNvSpPr/>
          <p:nvPr/>
        </p:nvSpPr>
        <p:spPr>
          <a:xfrm>
            <a:off x="661492" y="5028407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Text 9"/>
          <p:cNvSpPr/>
          <p:nvPr/>
        </p:nvSpPr>
        <p:spPr>
          <a:xfrm>
            <a:off x="1275755" y="502840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Orbitales d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1275756" y="5437089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Formas complejas, 5 por nivel</a:t>
            </a: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302743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Principio de Aufbau: Llenado de Orbitales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2767509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principio de Aufbau indica cómo se llenan los orbitales.</a:t>
            </a:r>
            <a:endParaRPr lang="en-US" sz="145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492" y="3282553"/>
            <a:ext cx="472480" cy="472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3492" y="3944044"/>
            <a:ext cx="190996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Menor Energía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5233492" y="4352727"/>
            <a:ext cx="273263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Electrones llenan orbitales de menor energía primero.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34" y="3134291"/>
            <a:ext cx="472480" cy="4724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466234" y="3827783"/>
            <a:ext cx="248716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Diagrama de Moeller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8502419" y="4435630"/>
            <a:ext cx="248716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Regla de la diagonal para el orden de llenado.</a:t>
            </a:r>
            <a:endParaRPr lang="en-US" sz="2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71638E2-D372-3F5E-5AF7-9F9A879525C1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2" descr="Logo">
            <a:extLst>
              <a:ext uri="{FF2B5EF4-FFF2-40B4-BE49-F238E27FC236}">
                <a16:creationId xmlns:a16="http://schemas.microsoft.com/office/drawing/2014/main" id="{4A6D8572-3E6C-A7B8-1F8D-216248DC8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47" y="6074665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550790"/>
            <a:ext cx="948055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Configuraciones Electrónicas: Notación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519462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3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notación describe la distribución de electrones.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661492" y="3034506"/>
            <a:ext cx="2717205" cy="1089124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1887141" y="3412927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33"/>
              </a:lnSpc>
            </a:pPr>
            <a:r>
              <a:rPr lang="en-US" sz="208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083" dirty="0"/>
          </a:p>
        </p:txBody>
      </p:sp>
      <p:sp>
        <p:nvSpPr>
          <p:cNvPr id="6" name="Text 4"/>
          <p:cNvSpPr/>
          <p:nvPr/>
        </p:nvSpPr>
        <p:spPr>
          <a:xfrm>
            <a:off x="3567708" y="322351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Notación Completa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3567707" y="3632201"/>
            <a:ext cx="380087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Describe todos los electrones en el atomo</a:t>
            </a: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3473153" y="4110931"/>
            <a:ext cx="7962900" cy="1270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Shape 7"/>
          <p:cNvSpPr/>
          <p:nvPr/>
        </p:nvSpPr>
        <p:spPr>
          <a:xfrm>
            <a:off x="661492" y="4218087"/>
            <a:ext cx="5434508" cy="1089124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Text 8"/>
          <p:cNvSpPr/>
          <p:nvPr/>
        </p:nvSpPr>
        <p:spPr>
          <a:xfrm>
            <a:off x="3245842" y="4596507"/>
            <a:ext cx="26580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33"/>
              </a:lnSpc>
            </a:pPr>
            <a:r>
              <a:rPr lang="en-US" sz="208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083" dirty="0"/>
          </a:p>
        </p:txBody>
      </p:sp>
      <p:sp>
        <p:nvSpPr>
          <p:cNvPr id="11" name="Text 9"/>
          <p:cNvSpPr/>
          <p:nvPr/>
        </p:nvSpPr>
        <p:spPr>
          <a:xfrm>
            <a:off x="6285012" y="4407098"/>
            <a:ext cx="236418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Notación Abreviada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6285012" y="4815781"/>
            <a:ext cx="404256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[</a:t>
            </a: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Gas noble anterior] + electrones de valencia</a:t>
            </a:r>
            <a:endParaRPr lang="en-US" sz="20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8134C5D-8611-063B-257B-4B006459095B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2" descr="Logo">
            <a:extLst>
              <a:ext uri="{FF2B5EF4-FFF2-40B4-BE49-F238E27FC236}">
                <a16:creationId xmlns:a16="http://schemas.microsoft.com/office/drawing/2014/main" id="{AE127D4B-041A-0898-B2AE-8BC086D1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47" y="6074665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B40C3A-0F2B-1B5A-0D19-958CF357AEA1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2" descr="1. cuantos orbitales atómicos hay en cada subnivel de energía - Brainly.lat">
            <a:extLst>
              <a:ext uri="{FF2B5EF4-FFF2-40B4-BE49-F238E27FC236}">
                <a16:creationId xmlns:a16="http://schemas.microsoft.com/office/drawing/2014/main" id="{F9EBB239-A6B8-98C5-7D46-C8B10FF0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5932" y="503600"/>
            <a:ext cx="1042329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62FE87A9-4439-98C9-6D0B-1ABCC17C0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78" y="6167453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7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3">
            <a:extLst>
              <a:ext uri="{FF2B5EF4-FFF2-40B4-BE49-F238E27FC236}">
                <a16:creationId xmlns:a16="http://schemas.microsoft.com/office/drawing/2014/main" id="{B5A3869F-ABBE-36CA-1CA5-7B19FF98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9" t="6390" r="11703" b="9855"/>
          <a:stretch/>
        </p:blipFill>
        <p:spPr>
          <a:xfrm>
            <a:off x="617349" y="251405"/>
            <a:ext cx="10957302" cy="5546054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5B2197-294D-8780-2683-4A5A17D64ACC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93BE781F-8F26-06BE-C657-F70C13C6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78" y="5797459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06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667669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Números Cuánticos: Describiendo los Electrones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1" y="2936378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3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 números cuánticos describen a los electrones en un átomo</a:t>
            </a: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393104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Principal (n)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661492" y="4415334"/>
            <a:ext cx="237132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Nivel de energía: 1, 2, 3</a:t>
            </a: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...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3500339" y="393104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Azimutal (l)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500339" y="4415334"/>
            <a:ext cx="23713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 del orbital: 0=s, 1=p, 2=d...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339185" y="393104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Magnético (ml</a:t>
            </a:r>
            <a:r>
              <a:rPr lang="en-US" sz="1833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)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6339185" y="4415334"/>
            <a:ext cx="23713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Orientación espacial: -l a +l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178032" y="393104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Spin (ms)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178032" y="4415334"/>
            <a:ext cx="237132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Spin del electrón: +1/2, -1/2</a:t>
            </a:r>
            <a:endParaRPr lang="en-US" sz="2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E7BA309-6B31-6BEA-D48C-4B03EC2DB554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6E691E66-0941-5A10-ED6E-647D8BC8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847" y="5714447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104206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Exclusión de Pauli y Regla de Hund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2568972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Estos principios rigen la distribución de electrones</a:t>
            </a: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58" dirty="0"/>
          </a:p>
        </p:txBody>
      </p:sp>
      <p:sp>
        <p:nvSpPr>
          <p:cNvPr id="5" name="Shape 2"/>
          <p:cNvSpPr/>
          <p:nvPr/>
        </p:nvSpPr>
        <p:spPr>
          <a:xfrm>
            <a:off x="874118" y="3084017"/>
            <a:ext cx="25400" cy="2669679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3"/>
          <p:cNvSpPr/>
          <p:nvPr/>
        </p:nvSpPr>
        <p:spPr>
          <a:xfrm>
            <a:off x="1061343" y="3496568"/>
            <a:ext cx="567035" cy="2540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661492" y="3296642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732384" y="3332064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8" dirty="0"/>
          </a:p>
        </p:txBody>
      </p:sp>
      <p:sp>
        <p:nvSpPr>
          <p:cNvPr id="9" name="Text 6"/>
          <p:cNvSpPr/>
          <p:nvPr/>
        </p:nvSpPr>
        <p:spPr>
          <a:xfrm>
            <a:off x="1819176" y="327302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Pauli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819176" y="3681711"/>
            <a:ext cx="513933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Máximo dos electrones por orbital (spines opuestos).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1061343" y="4774704"/>
            <a:ext cx="567035" cy="2540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Shape 9"/>
          <p:cNvSpPr/>
          <p:nvPr/>
        </p:nvSpPr>
        <p:spPr>
          <a:xfrm>
            <a:off x="661492" y="4574778"/>
            <a:ext cx="425252" cy="42525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3" name="Text 10"/>
          <p:cNvSpPr/>
          <p:nvPr/>
        </p:nvSpPr>
        <p:spPr>
          <a:xfrm>
            <a:off x="732384" y="4610200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8" dirty="0"/>
          </a:p>
        </p:txBody>
      </p:sp>
      <p:sp>
        <p:nvSpPr>
          <p:cNvPr id="14" name="Text 11"/>
          <p:cNvSpPr/>
          <p:nvPr/>
        </p:nvSpPr>
        <p:spPr>
          <a:xfrm>
            <a:off x="1819176" y="455116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Hund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819176" y="4959846"/>
            <a:ext cx="513933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Electrones se distribuyen individualmente antes de emparejarse.</a:t>
            </a:r>
            <a:endParaRPr lang="en-US" sz="2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D2B2CFA-258D-DBD5-DA82-0E61B3923E92}"/>
              </a:ext>
            </a:extLst>
          </p:cNvPr>
          <p:cNvSpPr txBox="1"/>
          <p:nvPr/>
        </p:nvSpPr>
        <p:spPr>
          <a:xfrm>
            <a:off x="3293698" y="6060467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2" descr="Logo">
            <a:extLst>
              <a:ext uri="{FF2B5EF4-FFF2-40B4-BE49-F238E27FC236}">
                <a16:creationId xmlns:a16="http://schemas.microsoft.com/office/drawing/2014/main" id="{D51D9DEB-DA9B-2C03-6BFE-0AC0CFFF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67" y="5897468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96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28035" y="515442"/>
            <a:ext cx="6307931" cy="1171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Conclusión: Importancia de la Estructura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5228035" y="1968005"/>
            <a:ext cx="6307931" cy="29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estructura electrónica es esencial.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228034" y="2572345"/>
            <a:ext cx="3013373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33"/>
              </a:lnSpc>
            </a:pPr>
            <a:r>
              <a:rPr lang="en-US" sz="4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4833" dirty="0"/>
          </a:p>
        </p:txBody>
      </p:sp>
      <p:sp>
        <p:nvSpPr>
          <p:cNvPr id="6" name="Text 3"/>
          <p:cNvSpPr/>
          <p:nvPr/>
        </p:nvSpPr>
        <p:spPr>
          <a:xfrm>
            <a:off x="5455245" y="3425131"/>
            <a:ext cx="2558951" cy="29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Predecir</a:t>
            </a: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200" b="1" dirty="0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propiedades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228034" y="3830440"/>
            <a:ext cx="3013373" cy="29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Químicas de los elementos</a:t>
            </a: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8522594" y="2572345"/>
            <a:ext cx="3013373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33"/>
              </a:lnSpc>
            </a:pPr>
            <a:r>
              <a:rPr lang="en-US" sz="4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4833" dirty="0"/>
          </a:p>
        </p:txBody>
      </p:sp>
      <p:sp>
        <p:nvSpPr>
          <p:cNvPr id="9" name="Text 6"/>
          <p:cNvSpPr/>
          <p:nvPr/>
        </p:nvSpPr>
        <p:spPr>
          <a:xfrm>
            <a:off x="8808740" y="3425131"/>
            <a:ext cx="2440980" cy="29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Comprender enlaces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522594" y="3830440"/>
            <a:ext cx="3013373" cy="29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Químicos entre átomos</a:t>
            </a:r>
            <a:r>
              <a:rPr lang="en-US" sz="145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58" dirty="0"/>
          </a:p>
        </p:txBody>
      </p:sp>
      <p:sp>
        <p:nvSpPr>
          <p:cNvPr id="11" name="Text 8"/>
          <p:cNvSpPr/>
          <p:nvPr/>
        </p:nvSpPr>
        <p:spPr>
          <a:xfrm>
            <a:off x="6734720" y="4699694"/>
            <a:ext cx="3013373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33"/>
              </a:lnSpc>
            </a:pPr>
            <a:r>
              <a:rPr lang="en-US" sz="483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4833" dirty="0"/>
          </a:p>
        </p:txBody>
      </p:sp>
      <p:sp>
        <p:nvSpPr>
          <p:cNvPr id="12" name="Text 9"/>
          <p:cNvSpPr/>
          <p:nvPr/>
        </p:nvSpPr>
        <p:spPr>
          <a:xfrm>
            <a:off x="7027169" y="5639098"/>
            <a:ext cx="2709466" cy="29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Desarrollar materiales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875264" y="6044407"/>
            <a:ext cx="3013373" cy="29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Nuevos y tecnologías.</a:t>
            </a:r>
            <a:endParaRPr lang="en-US" sz="2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D54E56D-45E3-F694-4022-DDC2A54AF082}"/>
              </a:ext>
            </a:extLst>
          </p:cNvPr>
          <p:cNvSpPr txBox="1"/>
          <p:nvPr/>
        </p:nvSpPr>
        <p:spPr>
          <a:xfrm>
            <a:off x="10259878" y="6237664"/>
            <a:ext cx="1932122" cy="6048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2" descr="Logo">
            <a:extLst>
              <a:ext uri="{FF2B5EF4-FFF2-40B4-BE49-F238E27FC236}">
                <a16:creationId xmlns:a16="http://schemas.microsoft.com/office/drawing/2014/main" id="{68D6B990-B40E-A360-1DF0-BBB42143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878" y="5730454"/>
            <a:ext cx="1823383" cy="6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529</Words>
  <Application>Microsoft Office PowerPoint</Application>
  <PresentationFormat>Panorámica</PresentationFormat>
  <Paragraphs>98</Paragraphs>
  <Slides>17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Alexandria</vt:lpstr>
      <vt:lpstr>Aptos</vt:lpstr>
      <vt:lpstr>Arial</vt:lpstr>
      <vt:lpstr>Calibri</vt:lpstr>
      <vt:lpstr>Cambria Math</vt:lpstr>
      <vt:lpstr>Fraunces Extra Bold</vt:lpstr>
      <vt:lpstr>Nobile</vt:lpstr>
      <vt:lpstr>Nobile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Sabrina Mendia</dc:creator>
  <cp:lastModifiedBy>Sabrina Mendia</cp:lastModifiedBy>
  <cp:revision>5</cp:revision>
  <dcterms:created xsi:type="dcterms:W3CDTF">2025-04-09T16:16:57Z</dcterms:created>
  <dcterms:modified xsi:type="dcterms:W3CDTF">2025-04-10T17:25:42Z</dcterms:modified>
</cp:coreProperties>
</file>